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4AE9AB-E173-4AB8-A29C-840EA38D5AA2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0DE1A5-7DFA-4495-AF6D-9873EDFA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7BC2-4AA6-44B0-B346-42955ADD304E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6FDE3-D50E-4295-954D-CA742B273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FDE3-D50E-4295-954D-CA742B273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2060"/>
            </a:gs>
            <a:gs pos="79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CF666A7-74C9-4ABB-A3B7-77587D9FE9E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D85CF81-60F3-47A3-845D-D958BC59A4C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hyperlink" Target="http://careers.state.gov/" TargetMode="External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hyperlink" Target="http://www.idealist.org/" TargetMode="External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sidecareerinfo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practice.gatech.edu/index.php" TargetMode="External"/><Relationship Id="rId4" Type="http://schemas.openxmlformats.org/officeDocument/2006/relationships/image" Target="../media/image43.png"/><Relationship Id="rId5" Type="http://schemas.openxmlformats.org/officeDocument/2006/relationships/hyperlink" Target="http://www.undergradresearch.gatech.edu/" TargetMode="External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20" Type="http://schemas.openxmlformats.org/officeDocument/2006/relationships/hyperlink" Target="http://www.nche.net/" TargetMode="External"/><Relationship Id="rId21" Type="http://schemas.openxmlformats.org/officeDocument/2006/relationships/image" Target="../media/image55.png"/><Relationship Id="rId22" Type="http://schemas.openxmlformats.org/officeDocument/2006/relationships/hyperlink" Target="http://www.aaslh.org/" TargetMode="External"/><Relationship Id="rId23" Type="http://schemas.openxmlformats.org/officeDocument/2006/relationships/image" Target="../media/image56.png"/><Relationship Id="rId24" Type="http://schemas.openxmlformats.org/officeDocument/2006/relationships/hyperlink" Target="http://www.sssp1.org/" TargetMode="External"/><Relationship Id="rId25" Type="http://schemas.openxmlformats.org/officeDocument/2006/relationships/image" Target="../media/image57.png"/><Relationship Id="rId10" Type="http://schemas.openxmlformats.org/officeDocument/2006/relationships/hyperlink" Target="http://www.asanet.org/employment" TargetMode="External"/><Relationship Id="rId11" Type="http://schemas.openxmlformats.org/officeDocument/2006/relationships/image" Target="../media/image50.png"/><Relationship Id="rId12" Type="http://schemas.openxmlformats.org/officeDocument/2006/relationships/hyperlink" Target="http://www.isa-sociology.org/" TargetMode="External"/><Relationship Id="rId13" Type="http://schemas.openxmlformats.org/officeDocument/2006/relationships/image" Target="../media/image51.png"/><Relationship Id="rId14" Type="http://schemas.openxmlformats.org/officeDocument/2006/relationships/hyperlink" Target="http://www.aam-us.org/resources/careers" TargetMode="External"/><Relationship Id="rId15" Type="http://schemas.openxmlformats.org/officeDocument/2006/relationships/image" Target="../media/image52.png"/><Relationship Id="rId16" Type="http://schemas.openxmlformats.org/officeDocument/2006/relationships/hyperlink" Target="http://www.americanbar.org/resources_for_lawyers/careercenter/career_resources.html" TargetMode="External"/><Relationship Id="rId17" Type="http://schemas.openxmlformats.org/officeDocument/2006/relationships/image" Target="../media/image53.png"/><Relationship Id="rId18" Type="http://schemas.openxmlformats.org/officeDocument/2006/relationships/hyperlink" Target="http://www.lsac.org/" TargetMode="External"/><Relationship Id="rId1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-net.org/jobs/home.php" TargetMode="Externa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hyperlink" Target="http://www.historians.org/jobs-and-professional-development/career-resources" TargetMode="External"/><Relationship Id="rId7" Type="http://schemas.openxmlformats.org/officeDocument/2006/relationships/image" Target="../media/image48.png"/><Relationship Id="rId8" Type="http://schemas.openxmlformats.org/officeDocument/2006/relationships/hyperlink" Target="http://careers.oah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sherri.brown@library.gatech.edu" TargetMode="External"/><Relationship Id="rId3" Type="http://schemas.openxmlformats.org/officeDocument/2006/relationships/hyperlink" Target="http://www.library.gatech.edu/services/subject_librarians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hts.gatech.edu/undergraduate/internships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www.hts.gatech.edu/undergraduate/careers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ac.gatech.edu/academics/advising/undergradua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didcareer.com/" TargetMode="External"/><Relationship Id="rId3" Type="http://schemas.openxmlformats.org/officeDocument/2006/relationships/image" Target="../media/image13.png"/><Relationship Id="rId4" Type="http://schemas.openxmlformats.org/officeDocument/2006/relationships/hyperlink" Target="http://career.gatech.edu/pages/careertools.php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hyperlink" Target="http://career.gatech.edu/plugins/library/" TargetMode="External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library.gatech.edu/" TargetMode="External"/><Relationship Id="rId4" Type="http://schemas.openxmlformats.org/officeDocument/2006/relationships/image" Target="../media/image21.emf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hyperlink" Target="http://www.library.gatech.edu/services/subject_librarians.php" TargetMode="External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s.gov/ooh/" TargetMode="External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vault.com/" TargetMode="External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reeronestop.org/" TargetMode="External"/><Relationship Id="rId3" Type="http://schemas.openxmlformats.org/officeDocument/2006/relationships/image" Target="../media/image30.png"/><Relationship Id="rId4" Type="http://schemas.openxmlformats.org/officeDocument/2006/relationships/hyperlink" Target="http://www.onetonline.org/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32.emf"/><Relationship Id="rId7" Type="http://schemas.openxmlformats.org/officeDocument/2006/relationships/hyperlink" Target="http://www.aftercollege.com/" TargetMode="External"/><Relationship Id="rId8" Type="http://schemas.openxmlformats.org/officeDocument/2006/relationships/image" Target="../media/image33.png"/><Relationship Id="rId9" Type="http://schemas.openxmlformats.org/officeDocument/2006/relationships/hyperlink" Target="http://career.gatech.edu/pages/careertools.php" TargetMode="External"/><Relationship Id="rId1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2060"/>
            </a:gs>
            <a:gs pos="76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267200"/>
            <a:ext cx="7117180" cy="1471020"/>
          </a:xfrm>
        </p:spPr>
        <p:txBody>
          <a:bodyPr>
            <a:normAutofit fontScale="92500" lnSpcReduction="20000"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Sherri Brown</a:t>
            </a:r>
          </a:p>
          <a:p>
            <a:pPr algn="r"/>
            <a:r>
              <a:rPr lang="en-US" dirty="0" smtClean="0"/>
              <a:t>GT Library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Spring 2014</a:t>
            </a: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175351" cy="1793167"/>
          </a:xfrm>
        </p:spPr>
        <p:txBody>
          <a:bodyPr/>
          <a:lstStyle/>
          <a:p>
            <a:r>
              <a:rPr lang="en-US" dirty="0" smtClean="0"/>
              <a:t>Researching Careers in the Humanities &amp; Social Sciences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53713" cy="924475"/>
          </a:xfrm>
        </p:spPr>
        <p:txBody>
          <a:bodyPr/>
          <a:lstStyle/>
          <a:p>
            <a:r>
              <a:rPr lang="en-US" b="1" dirty="0" smtClean="0"/>
              <a:t>Career-related Websites 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76200"/>
            <a:ext cx="6553200" cy="29932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6535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22540"/>
            <a:ext cx="3749040" cy="108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99380"/>
            <a:ext cx="2743200" cy="132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613428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363" y="1289556"/>
            <a:ext cx="40576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2667020"/>
            <a:ext cx="4663440" cy="804838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t="8310" r="3074"/>
          <a:stretch/>
        </p:blipFill>
        <p:spPr>
          <a:xfrm>
            <a:off x="2514601" y="3886200"/>
            <a:ext cx="5105400" cy="9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4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53713" cy="924475"/>
          </a:xfrm>
        </p:spPr>
        <p:txBody>
          <a:bodyPr/>
          <a:lstStyle/>
          <a:p>
            <a:r>
              <a:rPr lang="en-US" b="1" dirty="0" smtClean="0"/>
              <a:t>Employers  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76200"/>
            <a:ext cx="6553200" cy="29932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6535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371600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Informational Interviews </a:t>
            </a:r>
          </a:p>
          <a:p>
            <a:r>
              <a:rPr lang="en-US" sz="2400" dirty="0" smtClean="0"/>
              <a:t>Internships </a:t>
            </a:r>
          </a:p>
          <a:p>
            <a:r>
              <a:rPr lang="en-US" sz="2400" dirty="0" smtClean="0"/>
              <a:t>Research Opportunities </a:t>
            </a:r>
          </a:p>
          <a:p>
            <a:r>
              <a:rPr lang="en-US" sz="2400" dirty="0" smtClean="0"/>
              <a:t>Company Info Sites – Databases or direct sites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027" y="851290"/>
            <a:ext cx="4645555" cy="377985"/>
          </a:xfrm>
          <a:prstGeom prst="rect">
            <a:avLst/>
          </a:prstGeom>
        </p:spPr>
      </p:pic>
      <p:pic>
        <p:nvPicPr>
          <p:cNvPr id="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97858"/>
            <a:ext cx="3209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7" y="4493703"/>
            <a:ext cx="6877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1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53713" cy="924475"/>
          </a:xfrm>
        </p:spPr>
        <p:txBody>
          <a:bodyPr/>
          <a:lstStyle/>
          <a:p>
            <a:r>
              <a:rPr lang="en-US" b="1" dirty="0" smtClean="0"/>
              <a:t>Professional Societies &amp; Associations 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76200"/>
            <a:ext cx="6553200" cy="29932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6535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4839073"/>
            <a:ext cx="3383280" cy="12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83" y="4012787"/>
            <a:ext cx="11811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1" y="1219637"/>
            <a:ext cx="1219802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28" y="4378901"/>
            <a:ext cx="1762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53" y="1571625"/>
            <a:ext cx="4552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83" y="2030637"/>
            <a:ext cx="3228534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52" y="1535337"/>
            <a:ext cx="2028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4" b="2259"/>
          <a:stretch/>
        </p:blipFill>
        <p:spPr bwMode="auto">
          <a:xfrm>
            <a:off x="2065440" y="2709120"/>
            <a:ext cx="3200400" cy="3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6" y="4029359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8114" y="5257804"/>
            <a:ext cx="1828800" cy="863790"/>
          </a:xfrm>
          <a:prstGeom prst="rect">
            <a:avLst/>
          </a:prstGeom>
        </p:spPr>
      </p:pic>
      <p:pic>
        <p:nvPicPr>
          <p:cNvPr id="8" name="Picture 7">
            <a:hlinkClick r:id="rId22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31974" y="259564"/>
            <a:ext cx="1800225" cy="838200"/>
          </a:xfrm>
          <a:prstGeom prst="rect">
            <a:avLst/>
          </a:prstGeom>
        </p:spPr>
      </p:pic>
      <p:pic>
        <p:nvPicPr>
          <p:cNvPr id="9" name="Picture 8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15612" y="3446083"/>
            <a:ext cx="3566160" cy="8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2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53713" cy="924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Questions? 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4364831"/>
            <a:ext cx="7353713" cy="924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Contacts: </a:t>
            </a:r>
            <a:r>
              <a:rPr lang="en-US" sz="2400" b="1" dirty="0" smtClean="0">
                <a:solidFill>
                  <a:srgbClr val="FFFF00"/>
                </a:solidFill>
                <a:hlinkClick r:id="rId2"/>
              </a:rPr>
              <a:t>sherri.brown@library.gatech.edu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>
                <a:hlinkClick r:id="rId3"/>
              </a:rPr>
              <a:t>Subject Librarians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891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1143000"/>
          </a:xfrm>
        </p:spPr>
        <p:txBody>
          <a:bodyPr/>
          <a:lstStyle/>
          <a:p>
            <a:r>
              <a:rPr lang="en-US" u="sng" dirty="0" smtClean="0"/>
              <a:t>Career Resources:  Questions to Consider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What kind of information does your resource provide?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+mj-lt"/>
              <a:buAutoNum type="arabicPeriod" startAt="2"/>
            </a:pPr>
            <a:r>
              <a:rPr lang="en-US" sz="2400" dirty="0" smtClean="0"/>
              <a:t>Who might find this useful? Would you use this for your career research, why or why not?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+mj-lt"/>
              <a:buAutoNum type="arabicPeriod" startAt="3"/>
            </a:pPr>
            <a:r>
              <a:rPr lang="en-US" sz="2400" dirty="0" smtClean="0"/>
              <a:t>What would you change or add to make the resource more useful?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44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125113" cy="924475"/>
          </a:xfrm>
        </p:spPr>
        <p:txBody>
          <a:bodyPr/>
          <a:lstStyle/>
          <a:p>
            <a:r>
              <a:rPr lang="en-US" b="1" dirty="0" smtClean="0"/>
              <a:t>Researching Careers 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371600"/>
            <a:ext cx="7125112" cy="4051437"/>
          </a:xfrm>
        </p:spPr>
        <p:txBody>
          <a:bodyPr/>
          <a:lstStyle/>
          <a:p>
            <a:r>
              <a:rPr lang="en-US" sz="2400" dirty="0" smtClean="0"/>
              <a:t>Networking </a:t>
            </a:r>
          </a:p>
          <a:p>
            <a:r>
              <a:rPr lang="en-US" sz="2400" dirty="0" smtClean="0"/>
              <a:t>Career Services </a:t>
            </a:r>
            <a:endParaRPr lang="en-US" sz="2400" dirty="0"/>
          </a:p>
          <a:p>
            <a:r>
              <a:rPr lang="en-US" sz="2400" dirty="0" smtClean="0"/>
              <a:t>Libraries </a:t>
            </a:r>
          </a:p>
          <a:p>
            <a:r>
              <a:rPr lang="en-US" sz="2400" dirty="0" smtClean="0"/>
              <a:t>Career-related Web sites</a:t>
            </a:r>
          </a:p>
          <a:p>
            <a:r>
              <a:rPr lang="en-US" sz="2400" dirty="0" smtClean="0"/>
              <a:t>Employers </a:t>
            </a:r>
          </a:p>
          <a:p>
            <a:r>
              <a:rPr lang="en-US" sz="2400" dirty="0" smtClean="0"/>
              <a:t>Professional Societies &amp; Associations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50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58074"/>
            <a:ext cx="5486400" cy="2256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53713" cy="924475"/>
          </a:xfrm>
        </p:spPr>
        <p:txBody>
          <a:bodyPr/>
          <a:lstStyle/>
          <a:p>
            <a:r>
              <a:rPr lang="en-US" b="1" dirty="0" smtClean="0"/>
              <a:t>Networking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3080961" cy="29932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Friends &amp; Family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Alumni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Professors &amp; Advisors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04" y="1524000"/>
            <a:ext cx="49244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04" y="374234"/>
            <a:ext cx="4937760" cy="92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3018604"/>
            <a:ext cx="3980619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4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53713" cy="924475"/>
          </a:xfrm>
        </p:spPr>
        <p:txBody>
          <a:bodyPr/>
          <a:lstStyle/>
          <a:p>
            <a:r>
              <a:rPr lang="en-US" b="1" dirty="0" smtClean="0"/>
              <a:t>Career Services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3810000" cy="3733800"/>
          </a:xfrm>
        </p:spPr>
        <p:txBody>
          <a:bodyPr>
            <a:normAutofit fontScale="62500" lnSpcReduction="20000"/>
          </a:bodyPr>
          <a:lstStyle/>
          <a:p>
            <a:endParaRPr lang="en-US" sz="4400" dirty="0" smtClean="0"/>
          </a:p>
          <a:p>
            <a:r>
              <a:rPr lang="en-US" sz="4400" dirty="0" smtClean="0"/>
              <a:t>Career Counselors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Career Fairs &amp; Seminars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57200" lvl="1" indent="0"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2713" y="1621888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11000"/>
              <a:buFont typeface="Courier New" pitchFamily="49" charset="0"/>
              <a:buChar char="o"/>
            </a:pPr>
            <a:r>
              <a:rPr lang="en-US" sz="2400" dirty="0"/>
              <a:t>Employer Information </a:t>
            </a:r>
            <a:r>
              <a:rPr lang="en-US" sz="2400" dirty="0" smtClean="0"/>
              <a:t>Sessions</a:t>
            </a:r>
          </a:p>
          <a:p>
            <a:pPr>
              <a:buClr>
                <a:srgbClr val="FFC000"/>
              </a:buClr>
              <a:buSzPct val="111000"/>
            </a:pPr>
            <a:endParaRPr lang="en-US" sz="2400" dirty="0" smtClean="0"/>
          </a:p>
          <a:p>
            <a:pPr marL="342900" indent="-342900">
              <a:buClr>
                <a:srgbClr val="FFC000"/>
              </a:buClr>
              <a:buSzPct val="111000"/>
              <a:buFont typeface="Courier New" pitchFamily="49" charset="0"/>
              <a:buChar char="o"/>
            </a:pPr>
            <a:r>
              <a:rPr lang="en-US" sz="2400" dirty="0" smtClean="0"/>
              <a:t>Employment / Job Links</a:t>
            </a:r>
          </a:p>
          <a:p>
            <a:pPr>
              <a:buClr>
                <a:srgbClr val="FFC000"/>
              </a:buClr>
              <a:buSzPct val="111000"/>
            </a:pPr>
            <a:endParaRPr lang="en-US" sz="2400" dirty="0" smtClean="0"/>
          </a:p>
          <a:p>
            <a:pPr marL="342900" indent="-342900">
              <a:buClr>
                <a:srgbClr val="FFC000"/>
              </a:buClr>
              <a:buSzPct val="111000"/>
              <a:buFont typeface="Courier New" pitchFamily="49" charset="0"/>
              <a:buChar char="o"/>
            </a:pPr>
            <a:r>
              <a:rPr lang="en-US" sz="2400" dirty="0" smtClean="0"/>
              <a:t>Career &amp; Job Search Advice  </a:t>
            </a:r>
          </a:p>
          <a:p>
            <a:pPr marL="342900" indent="-342900">
              <a:buClr>
                <a:srgbClr val="FFC000"/>
              </a:buClr>
              <a:buSzPct val="111000"/>
              <a:buFont typeface="Courier New" pitchFamily="49" charset="0"/>
              <a:buChar char="o"/>
            </a:pPr>
            <a:endParaRPr lang="en-US" sz="2400" dirty="0"/>
          </a:p>
          <a:p>
            <a:pPr>
              <a:buClr>
                <a:srgbClr val="FFC000"/>
              </a:buClr>
              <a:buSzPct val="111000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7" y="3352800"/>
            <a:ext cx="262205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03" y="4328160"/>
            <a:ext cx="104899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513" y="902677"/>
            <a:ext cx="5212080" cy="740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919" y="5086644"/>
            <a:ext cx="4402269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4354125"/>
            <a:ext cx="3383280" cy="63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954" y="3880952"/>
            <a:ext cx="4648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6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1"/>
            <a:ext cx="7353713" cy="533400"/>
          </a:xfrm>
        </p:spPr>
        <p:txBody>
          <a:bodyPr/>
          <a:lstStyle/>
          <a:p>
            <a:r>
              <a:rPr lang="en-US" b="1" dirty="0" smtClean="0"/>
              <a:t>Career Services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3810000" cy="37338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C000"/>
              </a:buClr>
            </a:pPr>
            <a:r>
              <a:rPr lang="en-US" sz="4400" dirty="0" smtClean="0"/>
              <a:t>Career Research Tools</a:t>
            </a:r>
            <a:br>
              <a:rPr lang="en-US" sz="4400" dirty="0" smtClean="0"/>
            </a:b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57200" lvl="1" indent="0"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7617" r="9759" b="11134"/>
          <a:stretch/>
        </p:blipFill>
        <p:spPr bwMode="auto">
          <a:xfrm>
            <a:off x="1828800" y="2484899"/>
            <a:ext cx="2743200" cy="63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7" y="1914782"/>
            <a:ext cx="2743200" cy="52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7" y="3106950"/>
            <a:ext cx="463631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24709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3200" dirty="0" smtClean="0"/>
              <a:t>Salary Calculator Tools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7253" y="183107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3200" dirty="0" smtClean="0"/>
              <a:t>Career Library</a:t>
            </a:r>
            <a:endParaRPr lang="en-US" sz="3200" dirty="0"/>
          </a:p>
        </p:txBody>
      </p:sp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t="-878" r="30657"/>
          <a:stretch/>
        </p:blipFill>
        <p:spPr>
          <a:xfrm>
            <a:off x="5263660" y="2407387"/>
            <a:ext cx="3824288" cy="43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5335" y="608036"/>
            <a:ext cx="5212532" cy="74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t="6640" r="1583"/>
          <a:stretch/>
        </p:blipFill>
        <p:spPr>
          <a:xfrm>
            <a:off x="3037066" y="1775528"/>
            <a:ext cx="1874842" cy="658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/>
          <a:srcRect l="8149" t="15619" r="2477"/>
          <a:stretch/>
        </p:blipFill>
        <p:spPr>
          <a:xfrm>
            <a:off x="948267" y="3691818"/>
            <a:ext cx="3124201" cy="843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/>
          <a:srcRect l="1958" t="21831" r="4047" b="10564"/>
          <a:stretch/>
        </p:blipFill>
        <p:spPr>
          <a:xfrm>
            <a:off x="2057400" y="4565007"/>
            <a:ext cx="2834640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53713" cy="924475"/>
          </a:xfrm>
        </p:spPr>
        <p:txBody>
          <a:bodyPr/>
          <a:lstStyle/>
          <a:p>
            <a:r>
              <a:rPr lang="en-US" b="1" dirty="0" smtClean="0"/>
              <a:t>Libraries 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710165" y="1150656"/>
            <a:ext cx="3080961" cy="29932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51034"/>
            <a:ext cx="4937760" cy="108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2" y="3352800"/>
            <a:ext cx="1186626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1272844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2304271"/>
            <a:ext cx="4937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Research Guides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400" dirty="0" smtClean="0"/>
              <a:t>Careers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US" sz="2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400" dirty="0" smtClean="0"/>
              <a:t>Company Information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US" sz="2400" dirty="0"/>
          </a:p>
          <a:p>
            <a:endParaRPr lang="en-US" dirty="0"/>
          </a:p>
        </p:txBody>
      </p:sp>
      <p:pic>
        <p:nvPicPr>
          <p:cNvPr id="3084" name="Picture 1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55" y="5223615"/>
            <a:ext cx="37528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162" y="1320607"/>
            <a:ext cx="1280160" cy="1923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8718" y="1321725"/>
            <a:ext cx="1250942" cy="192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0107" y="3335592"/>
            <a:ext cx="1137771" cy="1737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6427" y="5105400"/>
            <a:ext cx="108724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9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353713" cy="924475"/>
          </a:xfrm>
        </p:spPr>
        <p:txBody>
          <a:bodyPr/>
          <a:lstStyle/>
          <a:p>
            <a:r>
              <a:rPr lang="en-US" b="1" dirty="0" smtClean="0"/>
              <a:t>Career-related Websites </a:t>
            </a:r>
            <a:endParaRPr lang="en-US" b="1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" r="6053"/>
          <a:stretch/>
        </p:blipFill>
        <p:spPr bwMode="auto">
          <a:xfrm>
            <a:off x="182880" y="990600"/>
            <a:ext cx="4389120" cy="76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255" y="1828800"/>
            <a:ext cx="4419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U.S. Dept. of Labor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Revised every two years</a:t>
            </a:r>
          </a:p>
          <a:p>
            <a:endParaRPr lang="en-US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Beginning 2012-13 online only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projections 2012-2022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334 occupational profiles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580 detailed occupations covered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2480" y="1628745"/>
            <a:ext cx="42286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Sections</a:t>
            </a:r>
          </a:p>
          <a:p>
            <a:endParaRPr lang="en-US" dirty="0"/>
          </a:p>
          <a:p>
            <a:r>
              <a:rPr lang="en-US" dirty="0" smtClean="0"/>
              <a:t>Nature of Work (What They Do)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Work Environment</a:t>
            </a:r>
          </a:p>
          <a:p>
            <a:endParaRPr lang="en-US" dirty="0" smtClean="0"/>
          </a:p>
          <a:p>
            <a:r>
              <a:rPr lang="en-US" dirty="0" smtClean="0"/>
              <a:t>Training &amp; Advancement  (How to Become One) </a:t>
            </a:r>
          </a:p>
          <a:p>
            <a:endParaRPr lang="en-US" dirty="0"/>
          </a:p>
          <a:p>
            <a:r>
              <a:rPr lang="en-US" dirty="0" smtClean="0"/>
              <a:t>Earnings (Pay)</a:t>
            </a:r>
          </a:p>
          <a:p>
            <a:endParaRPr lang="en-US" dirty="0"/>
          </a:p>
          <a:p>
            <a:r>
              <a:rPr lang="en-US" dirty="0" smtClean="0"/>
              <a:t>Job Outlook </a:t>
            </a:r>
          </a:p>
          <a:p>
            <a:endParaRPr lang="en-US" dirty="0"/>
          </a:p>
          <a:p>
            <a:r>
              <a:rPr lang="en-US" dirty="0" smtClean="0"/>
              <a:t>Similar Occupations</a:t>
            </a:r>
          </a:p>
          <a:p>
            <a:endParaRPr lang="en-US" dirty="0"/>
          </a:p>
          <a:p>
            <a:r>
              <a:rPr lang="en-US" dirty="0" smtClean="0"/>
              <a:t>Contacts for more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44" y="-152400"/>
            <a:ext cx="6987356" cy="924475"/>
          </a:xfrm>
        </p:spPr>
        <p:txBody>
          <a:bodyPr/>
          <a:lstStyle/>
          <a:p>
            <a:r>
              <a:rPr lang="en-US" b="1" dirty="0" smtClean="0"/>
              <a:t>Career-related Websites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6535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2" y="1496174"/>
            <a:ext cx="19907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1528158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2400" dirty="0" smtClean="0"/>
              <a:t>Occupation Profiles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400" dirty="0" smtClean="0"/>
              <a:t>Wages &amp; Trends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400" dirty="0" smtClean="0"/>
              <a:t>Industry Info</a:t>
            </a:r>
            <a:endParaRPr lang="en-US" sz="2400" dirty="0"/>
          </a:p>
        </p:txBody>
      </p:sp>
      <p:pic>
        <p:nvPicPr>
          <p:cNvPr id="5125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0429"/>
            <a:ext cx="952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19900" y="1676400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O*NET online</a:t>
            </a:r>
          </a:p>
          <a:p>
            <a:endParaRPr lang="en-US" dirty="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6" b="5894"/>
          <a:stretch/>
        </p:blipFill>
        <p:spPr bwMode="auto">
          <a:xfrm>
            <a:off x="6858000" y="2160029"/>
            <a:ext cx="1414105" cy="179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0332" y="3234834"/>
            <a:ext cx="5127180" cy="987638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7223" y="4728819"/>
            <a:ext cx="5035732" cy="1115665"/>
          </a:xfrm>
          <a:prstGeom prst="rect">
            <a:avLst/>
          </a:prstGeom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244" y="4457429"/>
            <a:ext cx="17240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2051</TotalTime>
  <Words>198</Words>
  <Application>Microsoft Macintosh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Researching Careers in the Humanities &amp; Social Sciences </vt:lpstr>
      <vt:lpstr>Career Resources:  Questions to Consider </vt:lpstr>
      <vt:lpstr>Researching Careers Overview </vt:lpstr>
      <vt:lpstr>Networking</vt:lpstr>
      <vt:lpstr>Career Services</vt:lpstr>
      <vt:lpstr>Career Services</vt:lpstr>
      <vt:lpstr>Libraries </vt:lpstr>
      <vt:lpstr>Career-related Websites </vt:lpstr>
      <vt:lpstr>Career-related Websites </vt:lpstr>
      <vt:lpstr>Career-related Websites </vt:lpstr>
      <vt:lpstr>Employers  </vt:lpstr>
      <vt:lpstr>Professional Societies &amp; Associations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Researching Careers in the Humanities &amp; Social Sciences</dc:title>
  <dc:creator>User</dc:creator>
  <cp:lastModifiedBy>Amy D'Unger</cp:lastModifiedBy>
  <cp:revision>53</cp:revision>
  <cp:lastPrinted>2013-04-17T17:39:46Z</cp:lastPrinted>
  <dcterms:created xsi:type="dcterms:W3CDTF">2012-04-17T17:10:33Z</dcterms:created>
  <dcterms:modified xsi:type="dcterms:W3CDTF">2014-04-29T14:26:24Z</dcterms:modified>
</cp:coreProperties>
</file>